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6" r:id="rId5"/>
    <p:sldId id="260" r:id="rId6"/>
    <p:sldId id="261" r:id="rId7"/>
    <p:sldId id="262" r:id="rId8"/>
    <p:sldId id="257" r:id="rId9"/>
    <p:sldId id="263" r:id="rId10"/>
    <p:sldId id="264" r:id="rId11"/>
    <p:sldId id="265" r:id="rId12"/>
    <p:sldId id="258" r:id="rId13"/>
    <p:sldId id="259" r:id="rId1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1A4C"/>
    <a:srgbClr val="5E70D0"/>
    <a:srgbClr val="EC8B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016540-3334-4C2B-BD2F-8F597221BE96}" v="3" dt="2024-05-10T14:33:57.088"/>
    <p1510:client id="{CFEA71B9-B404-42A4-97A0-9AFDDD845C8A}" v="5" dt="2024-05-10T19:41:20.3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8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BB4617-C551-44D4-B524-1B26139EF840}" type="datetimeFigureOut">
              <a:rPr lang="sv-SE" smtClean="0"/>
              <a:t>2024-06-11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65E45-8AC5-4A99-8227-595BB0C64EB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21652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965E45-8AC5-4A99-8227-595BB0C64EB4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80659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 page">
    <p:bg>
      <p:bgPr>
        <a:solidFill>
          <a:srgbClr val="111A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367CB5-2513-464C-8B9F-9DABFA6CFA7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2187723"/>
            <a:ext cx="9144000" cy="1766621"/>
          </a:xfrm>
        </p:spPr>
        <p:txBody>
          <a:bodyPr anchor="ctr">
            <a:normAutofit/>
          </a:bodyPr>
          <a:lstStyle>
            <a:lvl1pPr algn="ctr">
              <a:defRPr sz="4000">
                <a:solidFill>
                  <a:srgbClr val="5E70D0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B894D4E-3248-4E88-A0FC-C2545E47B39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046420"/>
            <a:ext cx="9144000" cy="489671"/>
          </a:xfrm>
        </p:spPr>
        <p:txBody>
          <a:bodyPr anchor="ctr"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F21212C-38C3-4A70-8C76-77C4BAB98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17774-D44E-4FE3-BED0-09A04D5B449D}" type="datetimeFigureOut">
              <a:rPr lang="sv-SE" smtClean="0"/>
              <a:t>2024-06-11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730A0A2-F498-46EA-A926-00927B855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691F-EC49-43DD-9843-01718AD8782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text 3">
            <a:extLst>
              <a:ext uri="{FF2B5EF4-FFF2-40B4-BE49-F238E27FC236}">
                <a16:creationId xmlns:a16="http://schemas.microsoft.com/office/drawing/2014/main" id="{9B682198-5DBB-4708-9413-919DB6B4E4DC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524001" y="5278282"/>
            <a:ext cx="9144000" cy="58174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Platshållare för text 3">
            <a:extLst>
              <a:ext uri="{FF2B5EF4-FFF2-40B4-BE49-F238E27FC236}">
                <a16:creationId xmlns:a16="http://schemas.microsoft.com/office/drawing/2014/main" id="{9DE7C417-82AD-45F6-A54F-3481C2E37B86}"/>
              </a:ext>
            </a:extLst>
          </p:cNvPr>
          <p:cNvSpPr>
            <a:spLocks noGrp="1"/>
          </p:cNvSpPr>
          <p:nvPr>
            <p:ph type="body" sz="half" idx="13" hasCustomPrompt="1"/>
          </p:nvPr>
        </p:nvSpPr>
        <p:spPr>
          <a:xfrm>
            <a:off x="1524000" y="4616313"/>
            <a:ext cx="9144000" cy="58174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1F43E301-CFF7-4001-A3BD-500655B48DBC}"/>
              </a:ext>
            </a:extLst>
          </p:cNvPr>
          <p:cNvSpPr txBox="1"/>
          <p:nvPr userDrawn="1"/>
        </p:nvSpPr>
        <p:spPr>
          <a:xfrm>
            <a:off x="2022623" y="397777"/>
            <a:ext cx="8369779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b="0">
                <a:solidFill>
                  <a:schemeClr val="bg1"/>
                </a:solidFill>
                <a:latin typeface="Arial Narrow" panose="020B060602020203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COMMISSION INTERNATIONALE</a:t>
            </a:r>
          </a:p>
          <a:p>
            <a:r>
              <a:rPr lang="fr-FR" sz="1500" b="0">
                <a:solidFill>
                  <a:schemeClr val="bg1"/>
                </a:solidFill>
                <a:latin typeface="Arial Narrow" panose="020B060602020203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DES GRANDS BARRAGES</a:t>
            </a:r>
          </a:p>
          <a:p>
            <a:endParaRPr lang="fr-FR" sz="1500" b="0">
              <a:solidFill>
                <a:schemeClr val="bg1"/>
              </a:solidFill>
              <a:latin typeface="Arial Narrow" panose="020B060602020203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  <a:p>
            <a:r>
              <a:rPr lang="fr-FR" sz="1500" b="0">
                <a:solidFill>
                  <a:schemeClr val="bg1"/>
                </a:solidFill>
                <a:latin typeface="Arial Narrow" panose="020B060602020203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INTERNATIONAL COMMISSION</a:t>
            </a:r>
          </a:p>
          <a:p>
            <a:r>
              <a:rPr lang="fr-FR" sz="1500" b="0">
                <a:solidFill>
                  <a:schemeClr val="bg1"/>
                </a:solidFill>
                <a:latin typeface="Arial Narrow" panose="020B060602020203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ON LARGE DAMS</a:t>
            </a:r>
            <a:endParaRPr lang="sv-SE" sz="1500" b="0">
              <a:solidFill>
                <a:schemeClr val="bg1"/>
              </a:solidFill>
              <a:latin typeface="Arial Narrow" panose="020B060602020203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CE3EF44B-F2FF-4ACD-BA0E-2E825C784C3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530" y="213746"/>
            <a:ext cx="1628670" cy="1568450"/>
          </a:xfrm>
          <a:prstGeom prst="rect">
            <a:avLst/>
          </a:prstGeom>
        </p:spPr>
      </p:pic>
      <p:sp>
        <p:nvSpPr>
          <p:cNvPr id="13" name="Rektangel 12">
            <a:extLst>
              <a:ext uri="{FF2B5EF4-FFF2-40B4-BE49-F238E27FC236}">
                <a16:creationId xmlns:a16="http://schemas.microsoft.com/office/drawing/2014/main" id="{BCDA475B-4966-4249-A64D-7A5CFBACE76C}"/>
              </a:ext>
            </a:extLst>
          </p:cNvPr>
          <p:cNvSpPr/>
          <p:nvPr userDrawn="1"/>
        </p:nvSpPr>
        <p:spPr>
          <a:xfrm>
            <a:off x="11390744" y="5994400"/>
            <a:ext cx="763571" cy="789456"/>
          </a:xfrm>
          <a:prstGeom prst="rect">
            <a:avLst/>
          </a:prstGeom>
          <a:solidFill>
            <a:srgbClr val="111A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E619F0C7-7C9F-4684-9CBF-E446F224BD66}"/>
              </a:ext>
            </a:extLst>
          </p:cNvPr>
          <p:cNvSpPr txBox="1"/>
          <p:nvPr userDrawn="1"/>
        </p:nvSpPr>
        <p:spPr>
          <a:xfrm>
            <a:off x="3581400" y="6385023"/>
            <a:ext cx="50292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Committee L – Tailings Dams and Waste Lagoons</a:t>
            </a:r>
            <a:endParaRPr lang="de-CH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824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D7C07D69-4BE1-4E8D-87AC-5694DE18A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17774-D44E-4FE3-BED0-09A04D5B449D}" type="datetimeFigureOut">
              <a:rPr lang="sv-SE" smtClean="0"/>
              <a:t>2024-06-11</a:t>
            </a:fld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EBF2128A-113F-49ED-B4D9-C0408C216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691F-EC49-43DD-9843-01718AD8782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75400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 page al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367CB5-2513-464C-8B9F-9DABFA6CFA7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2187723"/>
            <a:ext cx="9144000" cy="1766621"/>
          </a:xfrm>
          <a:solidFill>
            <a:schemeClr val="bg1"/>
          </a:solidFill>
        </p:spPr>
        <p:txBody>
          <a:bodyPr anchor="ctr">
            <a:normAutofit/>
          </a:bodyPr>
          <a:lstStyle>
            <a:lvl1pPr algn="ctr">
              <a:defRPr sz="4000">
                <a:solidFill>
                  <a:srgbClr val="5E70D0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B894D4E-3248-4E88-A0FC-C2545E47B39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046420"/>
            <a:ext cx="9144000" cy="489671"/>
          </a:xfrm>
        </p:spPr>
        <p:txBody>
          <a:bodyPr anchor="ctr"/>
          <a:lstStyle>
            <a:lvl1pPr marL="0" indent="0" algn="ctr">
              <a:buNone/>
              <a:defRPr sz="2400">
                <a:solidFill>
                  <a:srgbClr val="111A4C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F21212C-38C3-4A70-8C76-77C4BAB98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17774-D44E-4FE3-BED0-09A04D5B449D}" type="datetimeFigureOut">
              <a:rPr lang="sv-SE" smtClean="0"/>
              <a:t>2024-06-11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730A0A2-F498-46EA-A926-00927B855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691F-EC49-43DD-9843-01718AD8782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text 3">
            <a:extLst>
              <a:ext uri="{FF2B5EF4-FFF2-40B4-BE49-F238E27FC236}">
                <a16:creationId xmlns:a16="http://schemas.microsoft.com/office/drawing/2014/main" id="{9B682198-5DBB-4708-9413-919DB6B4E4DC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524001" y="5278282"/>
            <a:ext cx="9144000" cy="58174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rgbClr val="111A4C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Platshållare för text 3">
            <a:extLst>
              <a:ext uri="{FF2B5EF4-FFF2-40B4-BE49-F238E27FC236}">
                <a16:creationId xmlns:a16="http://schemas.microsoft.com/office/drawing/2014/main" id="{9DE7C417-82AD-45F6-A54F-3481C2E37B86}"/>
              </a:ext>
            </a:extLst>
          </p:cNvPr>
          <p:cNvSpPr>
            <a:spLocks noGrp="1"/>
          </p:cNvSpPr>
          <p:nvPr>
            <p:ph type="body" sz="half" idx="13" hasCustomPrompt="1"/>
          </p:nvPr>
        </p:nvSpPr>
        <p:spPr>
          <a:xfrm>
            <a:off x="1524000" y="4616313"/>
            <a:ext cx="9144000" cy="58174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rgbClr val="111A4C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1F43E301-CFF7-4001-A3BD-500655B48DBC}"/>
              </a:ext>
            </a:extLst>
          </p:cNvPr>
          <p:cNvSpPr txBox="1"/>
          <p:nvPr userDrawn="1"/>
        </p:nvSpPr>
        <p:spPr>
          <a:xfrm>
            <a:off x="2022623" y="397777"/>
            <a:ext cx="8369779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b="0">
                <a:solidFill>
                  <a:srgbClr val="111A4C"/>
                </a:solidFill>
                <a:latin typeface="Arial Narrow" panose="020B060602020203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COMMISSION INTERNATIONALE</a:t>
            </a:r>
          </a:p>
          <a:p>
            <a:r>
              <a:rPr lang="fr-FR" sz="1500" b="0">
                <a:solidFill>
                  <a:srgbClr val="111A4C"/>
                </a:solidFill>
                <a:latin typeface="Arial Narrow" panose="020B060602020203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DES GRANDS BARRAGES</a:t>
            </a:r>
          </a:p>
          <a:p>
            <a:endParaRPr lang="fr-FR" sz="1500" b="0">
              <a:solidFill>
                <a:srgbClr val="111A4C"/>
              </a:solidFill>
              <a:latin typeface="Arial Narrow" panose="020B060602020203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  <a:p>
            <a:r>
              <a:rPr lang="fr-FR" sz="1500" b="0">
                <a:solidFill>
                  <a:srgbClr val="111A4C"/>
                </a:solidFill>
                <a:latin typeface="Arial Narrow" panose="020B060602020203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INTERNATIONAL COMMISSION</a:t>
            </a:r>
          </a:p>
          <a:p>
            <a:r>
              <a:rPr lang="fr-FR" sz="1500" b="0">
                <a:solidFill>
                  <a:srgbClr val="111A4C"/>
                </a:solidFill>
                <a:latin typeface="Arial Narrow" panose="020B060602020203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ON LARGE DAMS</a:t>
            </a:r>
            <a:endParaRPr lang="sv-SE" sz="1500" b="0">
              <a:solidFill>
                <a:srgbClr val="111A4C"/>
              </a:solidFill>
              <a:latin typeface="Arial Narrow" panose="020B060602020203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CE3EF44B-F2FF-4ACD-BA0E-2E825C784C3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530" y="213746"/>
            <a:ext cx="1628670" cy="1568450"/>
          </a:xfrm>
          <a:prstGeom prst="rect">
            <a:avLst/>
          </a:prstGeom>
        </p:spPr>
      </p:pic>
      <p:sp>
        <p:nvSpPr>
          <p:cNvPr id="13" name="Rektangel 12">
            <a:extLst>
              <a:ext uri="{FF2B5EF4-FFF2-40B4-BE49-F238E27FC236}">
                <a16:creationId xmlns:a16="http://schemas.microsoft.com/office/drawing/2014/main" id="{BCDA475B-4966-4249-A64D-7A5CFBACE76C}"/>
              </a:ext>
            </a:extLst>
          </p:cNvPr>
          <p:cNvSpPr/>
          <p:nvPr userDrawn="1"/>
        </p:nvSpPr>
        <p:spPr>
          <a:xfrm>
            <a:off x="11399981" y="6003636"/>
            <a:ext cx="763571" cy="780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0880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96C219-D96F-47A8-A2AC-C24E7B2F51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111A4C"/>
                </a:solidFill>
              </a:defRPr>
            </a:lvl1pPr>
          </a:lstStyle>
          <a:p>
            <a:r>
              <a:rPr lang="en-US" noProof="0"/>
              <a:t>Click to edit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D4817D1-774B-4342-AEE3-648A6C8053ED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buClr>
                <a:srgbClr val="EC8B4F"/>
              </a:buClr>
              <a:defRPr b="1">
                <a:solidFill>
                  <a:srgbClr val="EC8B4F"/>
                </a:solidFill>
              </a:defRPr>
            </a:lvl1pPr>
            <a:lvl2pPr>
              <a:buClr>
                <a:srgbClr val="EC8B4F"/>
              </a:buClr>
              <a:defRPr b="1">
                <a:solidFill>
                  <a:srgbClr val="EC8B4F"/>
                </a:solidFill>
              </a:defRPr>
            </a:lvl2pPr>
            <a:lvl3pPr>
              <a:buClr>
                <a:srgbClr val="EC8B4F"/>
              </a:buClr>
              <a:defRPr b="1">
                <a:solidFill>
                  <a:srgbClr val="EC8B4F"/>
                </a:solidFill>
              </a:defRPr>
            </a:lvl3pPr>
            <a:lvl4pPr>
              <a:buClr>
                <a:srgbClr val="EC8B4F"/>
              </a:buClr>
              <a:defRPr b="1">
                <a:solidFill>
                  <a:srgbClr val="EC8B4F"/>
                </a:solidFill>
              </a:defRPr>
            </a:lvl4pPr>
            <a:lvl5pPr>
              <a:buClr>
                <a:srgbClr val="EC8B4F"/>
              </a:buClr>
              <a:defRPr b="1">
                <a:solidFill>
                  <a:srgbClr val="EC8B4F"/>
                </a:solidFill>
              </a:defRPr>
            </a:lvl5pPr>
          </a:lstStyle>
          <a:p>
            <a:pPr lvl="0"/>
            <a:r>
              <a:rPr lang="en-US" noProof="0"/>
              <a:t>Click to edit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6DEF51E-CB71-4A7C-AFA9-A04774009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17774-D44E-4FE3-BED0-09A04D5B449D}" type="datetimeFigureOut">
              <a:rPr lang="sv-SE" smtClean="0"/>
              <a:t>2024-06-11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9EE05E4-43B8-41B3-AE33-BBC8079C5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691F-EC49-43DD-9843-01718AD8782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8756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96C219-D96F-47A8-A2AC-C24E7B2F51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Click to edit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D4817D1-774B-4342-AEE3-648A6C8053ED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buClr>
                <a:srgbClr val="EC8B4F"/>
              </a:buClr>
              <a:defRPr/>
            </a:lvl1pPr>
            <a:lvl2pPr>
              <a:buClr>
                <a:srgbClr val="EC8B4F"/>
              </a:buClr>
              <a:defRPr/>
            </a:lvl2pPr>
            <a:lvl3pPr>
              <a:buClr>
                <a:srgbClr val="EC8B4F"/>
              </a:buClr>
              <a:defRPr/>
            </a:lvl3pPr>
            <a:lvl4pPr>
              <a:buClr>
                <a:srgbClr val="EC8B4F"/>
              </a:buClr>
              <a:defRPr/>
            </a:lvl4pPr>
            <a:lvl5pPr>
              <a:buClr>
                <a:srgbClr val="EC8B4F"/>
              </a:buClr>
              <a:defRPr/>
            </a:lvl5pPr>
          </a:lstStyle>
          <a:p>
            <a:pPr lvl="0"/>
            <a:r>
              <a:rPr lang="en-US" noProof="0"/>
              <a:t>Click to edit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6DEF51E-CB71-4A7C-AFA9-A04774009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17774-D44E-4FE3-BED0-09A04D5B449D}" type="datetimeFigureOut">
              <a:rPr lang="sv-SE" smtClean="0"/>
              <a:t>2024-06-11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9EE05E4-43B8-41B3-AE33-BBC8079C5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691F-EC49-43DD-9843-01718AD8782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91825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s ">
    <p:bg>
      <p:bgPr>
        <a:solidFill>
          <a:srgbClr val="111A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C8F4B3-06BF-441D-A677-1E9EBEBE70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709738"/>
            <a:ext cx="10515600" cy="2852737"/>
          </a:xfrm>
        </p:spPr>
        <p:txBody>
          <a:bodyPr anchor="ctr">
            <a:normAutofit/>
          </a:bodyPr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7A373A1-D508-4EB2-B8FE-EB7702F43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17774-D44E-4FE3-BED0-09A04D5B449D}" type="datetimeFigureOut">
              <a:rPr lang="sv-SE" smtClean="0"/>
              <a:t>2024-06-11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0BFAB36-E8FB-4116-95C0-9BB90B741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691F-EC49-43DD-9843-01718AD8782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EAE315F7-B0F4-4FA0-8C12-FA9860495416}"/>
              </a:ext>
            </a:extLst>
          </p:cNvPr>
          <p:cNvSpPr txBox="1"/>
          <p:nvPr userDrawn="1"/>
        </p:nvSpPr>
        <p:spPr>
          <a:xfrm>
            <a:off x="3581400" y="6385023"/>
            <a:ext cx="50292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Committee L – Tailings Dams and Waste Lagoons</a:t>
            </a:r>
            <a:endParaRPr lang="de-CH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7340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s alt">
    <p:bg>
      <p:bgPr>
        <a:solidFill>
          <a:srgbClr val="5E70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C8F4B3-06BF-441D-A677-1E9EBEBE70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709738"/>
            <a:ext cx="10515600" cy="2852737"/>
          </a:xfrm>
        </p:spPr>
        <p:txBody>
          <a:bodyPr anchor="ctr">
            <a:normAutofit/>
          </a:bodyPr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7A373A1-D508-4EB2-B8FE-EB7702F43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11A4C"/>
                </a:solidFill>
              </a:defRPr>
            </a:lvl1pPr>
          </a:lstStyle>
          <a:p>
            <a:fld id="{42717774-D44E-4FE3-BED0-09A04D5B449D}" type="datetimeFigureOut">
              <a:rPr lang="sv-SE" smtClean="0"/>
              <a:pPr/>
              <a:t>2024-06-11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0BFAB36-E8FB-4116-95C0-9BB90B741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11A4C"/>
                </a:solidFill>
              </a:defRPr>
            </a:lvl1pPr>
          </a:lstStyle>
          <a:p>
            <a:fld id="{8282691F-EC49-43DD-9843-01718AD8782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7719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2BC4F5-E145-4313-B9B9-0E2A2388AE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Click to edit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8E73339B-FD5A-403C-9828-9DC5E0B58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17774-D44E-4FE3-BED0-09A04D5B449D}" type="datetimeFigureOut">
              <a:rPr lang="sv-SE" smtClean="0"/>
              <a:t>2024-06-11</a:t>
            </a:fld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61DDC7E-04D7-4A07-AE96-E50F416CB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691F-EC49-43DD-9843-01718AD8782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4794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eading and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EAA93B-1CDB-4BE8-9197-FA4F0BA53D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Click to edit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16B7EDF-8ED6-4961-B247-52BF41671AF6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buClr>
                <a:srgbClr val="EC8B4F"/>
              </a:buClr>
              <a:defRPr/>
            </a:lvl1pPr>
            <a:lvl2pPr>
              <a:buClr>
                <a:srgbClr val="EC8B4F"/>
              </a:buClr>
              <a:defRPr/>
            </a:lvl2pPr>
            <a:lvl3pPr>
              <a:buClr>
                <a:srgbClr val="EC8B4F"/>
              </a:buClr>
              <a:defRPr/>
            </a:lvl3pPr>
            <a:lvl4pPr>
              <a:buClr>
                <a:srgbClr val="EC8B4F"/>
              </a:buClr>
              <a:defRPr/>
            </a:lvl4pPr>
            <a:lvl5pPr>
              <a:buClr>
                <a:srgbClr val="EC8B4F"/>
              </a:buClr>
              <a:defRPr/>
            </a:lvl5pPr>
          </a:lstStyle>
          <a:p>
            <a:pPr lvl="0"/>
            <a:r>
              <a:rPr lang="en-US" noProof="0"/>
              <a:t>Click to edit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446A7BD-22AC-475B-9A16-F111C2D04E45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buClr>
                <a:srgbClr val="EC8B4F"/>
              </a:buClr>
              <a:defRPr/>
            </a:lvl1pPr>
            <a:lvl2pPr>
              <a:buClr>
                <a:srgbClr val="EC8B4F"/>
              </a:buClr>
              <a:defRPr/>
            </a:lvl2pPr>
            <a:lvl3pPr>
              <a:buClr>
                <a:srgbClr val="EC8B4F"/>
              </a:buClr>
              <a:defRPr/>
            </a:lvl3pPr>
            <a:lvl4pPr>
              <a:buClr>
                <a:srgbClr val="EC8B4F"/>
              </a:buClr>
              <a:defRPr/>
            </a:lvl4pPr>
            <a:lvl5pPr>
              <a:buClr>
                <a:srgbClr val="EC8B4F"/>
              </a:buClr>
              <a:defRPr/>
            </a:lvl5pPr>
          </a:lstStyle>
          <a:p>
            <a:pPr lvl="0"/>
            <a:r>
              <a:rPr lang="en-US" noProof="0"/>
              <a:t>Click to edit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F63950F-88E4-45A2-A26B-9A4A8F2EA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17774-D44E-4FE3-BED0-09A04D5B449D}" type="datetimeFigureOut">
              <a:rPr lang="sv-SE" smtClean="0"/>
              <a:t>2024-06-11</a:t>
            </a:fld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7DC3217-2691-4936-B604-30415F1F2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691F-EC49-43DD-9843-01718AD8782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1234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Heading and split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82D6901-5395-45E8-9AB6-13476F96EE5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/>
              <a:t>Click to edit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C84F6B6-E5F7-4B6C-ADB0-7C0795BEBF1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2E6B974-7095-47BA-B231-D521011FB6CC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buClr>
                <a:srgbClr val="EC8B4F"/>
              </a:buClr>
              <a:defRPr/>
            </a:lvl1pPr>
            <a:lvl2pPr>
              <a:buClr>
                <a:srgbClr val="EC8B4F"/>
              </a:buClr>
              <a:defRPr/>
            </a:lvl2pPr>
            <a:lvl3pPr>
              <a:buClr>
                <a:srgbClr val="EC8B4F"/>
              </a:buClr>
              <a:defRPr/>
            </a:lvl3pPr>
            <a:lvl4pPr>
              <a:buClr>
                <a:srgbClr val="EC8B4F"/>
              </a:buClr>
              <a:defRPr/>
            </a:lvl4pPr>
            <a:lvl5pPr>
              <a:buClr>
                <a:srgbClr val="EC8B4F"/>
              </a:buClr>
              <a:defRPr/>
            </a:lvl5pPr>
          </a:lstStyle>
          <a:p>
            <a:pPr lvl="0"/>
            <a:r>
              <a:rPr lang="en-US" noProof="0"/>
              <a:t>Click to edit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2D39EBF1-0A18-4D60-8F17-87F4ED5EE82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3DD8A21-BF42-492E-96B5-E3F549D97558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buClr>
                <a:srgbClr val="EC8B4F"/>
              </a:buClr>
              <a:defRPr/>
            </a:lvl1pPr>
            <a:lvl2pPr>
              <a:buClr>
                <a:srgbClr val="EC8B4F"/>
              </a:buClr>
              <a:defRPr/>
            </a:lvl2pPr>
            <a:lvl3pPr>
              <a:buClr>
                <a:srgbClr val="EC8B4F"/>
              </a:buClr>
              <a:defRPr/>
            </a:lvl3pPr>
            <a:lvl4pPr>
              <a:buClr>
                <a:srgbClr val="EC8B4F"/>
              </a:buClr>
              <a:defRPr/>
            </a:lvl4pPr>
            <a:lvl5pPr>
              <a:buClr>
                <a:srgbClr val="EC8B4F"/>
              </a:buClr>
              <a:defRPr/>
            </a:lvl5pPr>
          </a:lstStyle>
          <a:p>
            <a:pPr lvl="0"/>
            <a:r>
              <a:rPr lang="en-US" noProof="0"/>
              <a:t>Click to edit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2441DA55-6C6C-4FCF-A565-5974E29BB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17774-D44E-4FE3-BED0-09A04D5B449D}" type="datetimeFigureOut">
              <a:rPr lang="sv-SE" smtClean="0"/>
              <a:t>2024-06-11</a:t>
            </a:fld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D3D290A7-0F72-4247-B87F-F5EF1D3AE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691F-EC49-43DD-9843-01718AD8782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9809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6B86842B-2916-4BB1-AA00-6159A552E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C0006F2-0339-4569-AAD7-A7908518AA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Level two</a:t>
            </a:r>
          </a:p>
          <a:p>
            <a:pPr lvl="2"/>
            <a:r>
              <a:rPr lang="en-US" noProof="0"/>
              <a:t>Nivå tre</a:t>
            </a:r>
          </a:p>
          <a:p>
            <a:pPr lvl="3"/>
            <a:r>
              <a:rPr lang="en-US" noProof="0"/>
              <a:t>Nivå fyra</a:t>
            </a:r>
          </a:p>
          <a:p>
            <a:pPr lvl="4"/>
            <a:r>
              <a:rPr lang="en-US" noProof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0214B5E-2F34-4CBF-BAC9-3A031B6426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rgbClr val="5E70D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2717774-D44E-4FE3-BED0-09A04D5B449D}" type="datetimeFigureOut">
              <a:rPr lang="sv-SE" smtClean="0"/>
              <a:pPr/>
              <a:t>2024-06-11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D942DED-7E04-403E-88CC-6F3B5ABA89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rgbClr val="5E70D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282691F-EC49-43DD-9843-01718AD87829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5707FF05-39AF-4167-A819-A6AB59D65A0C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6034883"/>
            <a:ext cx="727167" cy="700280"/>
          </a:xfrm>
          <a:prstGeom prst="rect">
            <a:avLst/>
          </a:prstGeom>
        </p:spPr>
      </p:pic>
      <p:sp>
        <p:nvSpPr>
          <p:cNvPr id="14" name="textruta 13">
            <a:extLst>
              <a:ext uri="{FF2B5EF4-FFF2-40B4-BE49-F238E27FC236}">
                <a16:creationId xmlns:a16="http://schemas.microsoft.com/office/drawing/2014/main" id="{08BB181E-EF54-4BB1-A471-ECAB59D3E743}"/>
              </a:ext>
            </a:extLst>
          </p:cNvPr>
          <p:cNvSpPr txBox="1"/>
          <p:nvPr userDrawn="1"/>
        </p:nvSpPr>
        <p:spPr>
          <a:xfrm>
            <a:off x="3581400" y="6385023"/>
            <a:ext cx="50292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rgbClr val="111A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Committee L – Tailings Dams and Waste Lagoons</a:t>
            </a:r>
            <a:endParaRPr lang="de-CH" sz="1400" dirty="0">
              <a:solidFill>
                <a:srgbClr val="111A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7839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2" r:id="rId4"/>
    <p:sldLayoutId id="2147483651" r:id="rId5"/>
    <p:sldLayoutId id="2147483661" r:id="rId6"/>
    <p:sldLayoutId id="2147483654" r:id="rId7"/>
    <p:sldLayoutId id="2147483652" r:id="rId8"/>
    <p:sldLayoutId id="2147483653" r:id="rId9"/>
    <p:sldLayoutId id="2147483655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111A4C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linkedin.com/company/international-commission-on-large-dams-tailings-committee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hyperlink" Target="https://www.icold-cigb.org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linkedin.com/company/international-commission-on-large-dams-tailings-committee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hyperlink" Target="https://www.icold-cigb.org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company/international-commission-on-large-dams-tailings-committee" TargetMode="Externa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hyperlink" Target="https://www.icold-cigb.org/" TargetMode="Externa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eur05.safelinks.protection.outlook.com/?url=https%3A%2F%2Fyoutube.com%2Fplaylist%3Flist%3DPL-sLvFesHL61dKGrCcYFfupwspNl-wMu3%26si%3Do5-myaHGCoRLITkp&amp;data=05%7C02%7Cannika.bjelkevik%40tailings.se%7Cb00691a09d854b2238eb08dc607340cc%7C4a5201087ab64532844debc34539161d%7C0%7C0%7C638491295348494705%7CUnknown%7CTWFpbGZsb3d8eyJWIjoiMC4wLjAwMDAiLCJQIjoiV2luMzIiLCJBTiI6Ik1haWwiLCJXVCI6Mn0%3D%7C0%7C%7C%7C&amp;sdata=nnmrDjf8rR59OkhOo959Rpelftr6LAlH5AMLhB%2FUgyA%3D&amp;reserved=0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280F43B-6FDD-4E27-8862-34F3EA54F9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noProof="0"/>
              <a:t>ICOLD TC </a:t>
            </a:r>
            <a:r>
              <a:rPr lang="en-US" noProof="0" dirty="0"/>
              <a:t>L </a:t>
            </a:r>
            <a:r>
              <a:rPr lang="en-US" noProof="0"/>
              <a:t>- information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50AA299-FF78-4087-B11C-011B9CC752F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1D8CB16-BBC3-4131-80DF-78C83253C912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309739F3-6471-43AD-8C88-8B3BD99E7103}"/>
              </a:ext>
            </a:extLst>
          </p:cNvPr>
          <p:cNvSpPr>
            <a:spLocks noGrp="1"/>
          </p:cNvSpPr>
          <p:nvPr>
            <p:ph type="body" sz="half" idx="13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8" name="Bildobjekt 7">
            <a:hlinkClick r:id="rId2"/>
            <a:extLst>
              <a:ext uri="{FF2B5EF4-FFF2-40B4-BE49-F238E27FC236}">
                <a16:creationId xmlns:a16="http://schemas.microsoft.com/office/drawing/2014/main" id="{BC11937A-7046-67F2-2693-570BAD5EE3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5164" y="6146618"/>
            <a:ext cx="581747" cy="581747"/>
          </a:xfrm>
          <a:prstGeom prst="rect">
            <a:avLst/>
          </a:prstGeom>
        </p:spPr>
      </p:pic>
      <p:pic>
        <p:nvPicPr>
          <p:cNvPr id="10" name="Bildobjekt 9">
            <a:hlinkClick r:id="rId4"/>
            <a:extLst>
              <a:ext uri="{FF2B5EF4-FFF2-40B4-BE49-F238E27FC236}">
                <a16:creationId xmlns:a16="http://schemas.microsoft.com/office/drawing/2014/main" id="{75E621A6-CABA-DD5F-1302-3F04CD43FF6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818" y="6130742"/>
            <a:ext cx="581748" cy="581748"/>
          </a:xfrm>
          <a:prstGeom prst="rect">
            <a:avLst/>
          </a:prstGeom>
        </p:spPr>
      </p:pic>
      <p:pic>
        <p:nvPicPr>
          <p:cNvPr id="6" name="Picture 2" descr="Youtube, logo icon - Free download on Iconfinder">
            <a:extLst>
              <a:ext uri="{FF2B5EF4-FFF2-40B4-BE49-F238E27FC236}">
                <a16:creationId xmlns:a16="http://schemas.microsoft.com/office/drawing/2014/main" id="{7B5216C8-1B07-A48B-4E5A-F5A9BC5CA2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1565" y="6197778"/>
            <a:ext cx="447675" cy="447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5177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A332211-27F5-473C-B95B-F1FDCE09F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201734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E1900D7-0B60-4282-8A7A-F62758E7CB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7470C7A-4812-4B58-8E4E-3CA84DE564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16D7A30-4A3A-4B6D-9DA1-771CE857DA3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5120E07-6A10-4EF7-AD1E-F9167E9A9C55}"/>
              </a:ext>
            </a:extLst>
          </p:cNvPr>
          <p:cNvSpPr>
            <a:spLocks noGrp="1"/>
          </p:cNvSpPr>
          <p:nvPr>
            <p:ph type="body" sz="half" idx="13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6" name="Bildobjekt 5">
            <a:hlinkClick r:id="rId2"/>
            <a:extLst>
              <a:ext uri="{FF2B5EF4-FFF2-40B4-BE49-F238E27FC236}">
                <a16:creationId xmlns:a16="http://schemas.microsoft.com/office/drawing/2014/main" id="{493520CB-7701-647B-E79A-9572C3791B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5164" y="6146618"/>
            <a:ext cx="581747" cy="581747"/>
          </a:xfrm>
          <a:prstGeom prst="rect">
            <a:avLst/>
          </a:prstGeom>
        </p:spPr>
      </p:pic>
      <p:pic>
        <p:nvPicPr>
          <p:cNvPr id="7" name="Bildobjekt 6">
            <a:hlinkClick r:id="rId4"/>
            <a:extLst>
              <a:ext uri="{FF2B5EF4-FFF2-40B4-BE49-F238E27FC236}">
                <a16:creationId xmlns:a16="http://schemas.microsoft.com/office/drawing/2014/main" id="{2474FC3B-CEAE-790F-77D8-FF63EDEE007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818" y="6130742"/>
            <a:ext cx="581748" cy="581748"/>
          </a:xfrm>
          <a:prstGeom prst="rect">
            <a:avLst/>
          </a:prstGeom>
        </p:spPr>
      </p:pic>
      <p:pic>
        <p:nvPicPr>
          <p:cNvPr id="8" name="Picture 2" descr="Youtube, logo icon - Free download on Iconfinder">
            <a:extLst>
              <a:ext uri="{FF2B5EF4-FFF2-40B4-BE49-F238E27FC236}">
                <a16:creationId xmlns:a16="http://schemas.microsoft.com/office/drawing/2014/main" id="{E4851A8E-DED1-A202-7CA8-B9799C7361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1565" y="6197778"/>
            <a:ext cx="447675" cy="447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9323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2DC709-7849-4A07-B330-A6A40D408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A3C1B08-CA26-41D0-8CAE-CE06D7F15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sv-SE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10533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164D04-51F1-4EF1-9AD3-FD5F7A046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D8053CD-8A89-4CFA-81B3-A576BC9828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3459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384A59A-A6EA-4771-B299-347C0A893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1233C8-CFD7-451B-8201-453A607000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10546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D7CD1F9-75F1-46BA-88EF-79D6CE4A7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F31CB57-6505-45F9-B304-6572BBF6560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F36392F-5BCA-4418-B62E-92845A95F7B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99448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A332211-27F5-473C-B95B-F1FDCE09F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09738"/>
            <a:ext cx="10515600" cy="3333042"/>
          </a:xfrm>
        </p:spPr>
        <p:txBody>
          <a:bodyPr anchor="ctr">
            <a:normAutofit fontScale="90000"/>
          </a:bodyPr>
          <a:lstStyle/>
          <a:p>
            <a:pPr algn="l"/>
            <a:r>
              <a:rPr lang="en-US" dirty="0"/>
              <a:t>Website</a:t>
            </a:r>
            <a:br>
              <a:rPr lang="en-US" dirty="0"/>
            </a:br>
            <a:r>
              <a:rPr lang="en-US" sz="1400" dirty="0"/>
              <a:t>https://www.icold-cigb.org/ </a:t>
            </a:r>
            <a:br>
              <a:rPr lang="en-US" sz="1400" dirty="0"/>
            </a:br>
            <a:br>
              <a:rPr lang="en-US" dirty="0"/>
            </a:br>
            <a:r>
              <a:rPr lang="en-US" dirty="0"/>
              <a:t>LinkedIn</a:t>
            </a:r>
            <a:br>
              <a:rPr lang="en-US" dirty="0"/>
            </a:br>
            <a:r>
              <a:rPr lang="en-US" sz="1400" dirty="0"/>
              <a:t>https://www.linkedin.com/company/international-commission-on-large-dams-tailings-committee</a:t>
            </a:r>
            <a:br>
              <a:rPr lang="en-US" sz="1400" dirty="0"/>
            </a:br>
            <a:br>
              <a:rPr lang="en-US" dirty="0"/>
            </a:br>
            <a:r>
              <a:rPr lang="en-US" dirty="0"/>
              <a:t>YouTube</a:t>
            </a:r>
            <a:br>
              <a:rPr lang="en-US" sz="4000" dirty="0"/>
            </a:br>
            <a:r>
              <a:rPr lang="en-US" sz="1400" dirty="0"/>
              <a:t>https://www.youtube.com/@icoldtailingscommittee8351</a:t>
            </a:r>
          </a:p>
        </p:txBody>
      </p:sp>
      <p:pic>
        <p:nvPicPr>
          <p:cNvPr id="3" name="Bildobjekt 2">
            <a:hlinkClick r:id="rId3"/>
            <a:extLst>
              <a:ext uri="{FF2B5EF4-FFF2-40B4-BE49-F238E27FC236}">
                <a16:creationId xmlns:a16="http://schemas.microsoft.com/office/drawing/2014/main" id="{202AF219-7996-66DC-8CEC-EFA4E3A71D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5686" y="3036119"/>
            <a:ext cx="520345" cy="520345"/>
          </a:xfrm>
          <a:prstGeom prst="rect">
            <a:avLst/>
          </a:prstGeom>
        </p:spPr>
      </p:pic>
      <p:pic>
        <p:nvPicPr>
          <p:cNvPr id="4" name="Bildobjekt 3">
            <a:hlinkClick r:id="rId5"/>
            <a:extLst>
              <a:ext uri="{FF2B5EF4-FFF2-40B4-BE49-F238E27FC236}">
                <a16:creationId xmlns:a16="http://schemas.microsoft.com/office/drawing/2014/main" id="{7D5B8F21-D4BD-A96B-3687-4DE247C3ED0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7762" y="1861819"/>
            <a:ext cx="520346" cy="520346"/>
          </a:xfrm>
          <a:prstGeom prst="rect">
            <a:avLst/>
          </a:prstGeom>
        </p:spPr>
      </p:pic>
      <p:pic>
        <p:nvPicPr>
          <p:cNvPr id="1026" name="Picture 2" descr="Youtube, logo icon - Free download on Iconfinder">
            <a:extLst>
              <a:ext uri="{FF2B5EF4-FFF2-40B4-BE49-F238E27FC236}">
                <a16:creationId xmlns:a16="http://schemas.microsoft.com/office/drawing/2014/main" id="{13F2CF10-5E43-AFFE-CD20-A52ADCD2B1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8356" y="4238126"/>
            <a:ext cx="447675" cy="447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7438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9AE72AB-B33E-7D18-D67B-1DF4CC98E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YouTube-</a:t>
            </a:r>
            <a:r>
              <a:rPr lang="sv-SE" dirty="0" err="1"/>
              <a:t>links</a:t>
            </a:r>
            <a:r>
              <a:rPr lang="sv-SE" dirty="0"/>
              <a:t>: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B468F96-6FE0-E1CF-646C-C625945F6A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Link to playlist with the Tailings Dam Safety short course, Gothenburg 2023:</a:t>
            </a:r>
            <a:endParaRPr lang="sv-S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en-GB" sz="18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  <a:hlinkClick r:id="rId2"/>
              </a:rPr>
              <a:t>https://youtube.com/playlist?list=PL-sLvFesHL61dKGrCcYFfupwspNl-wMu3&amp;si=o5-myaHGCoRLITkp</a:t>
            </a:r>
            <a:endParaRPr lang="sv-S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250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897B22A-4CA5-4FD7-9939-BE9430B43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681368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F392E235AA35E42978B9D6BF003A547" ma:contentTypeVersion="14" ma:contentTypeDescription="Skapa ett nytt dokument." ma:contentTypeScope="" ma:versionID="9aeafecaf36d3383e1788068d80ff337">
  <xsd:schema xmlns:xsd="http://www.w3.org/2001/XMLSchema" xmlns:xs="http://www.w3.org/2001/XMLSchema" xmlns:p="http://schemas.microsoft.com/office/2006/metadata/properties" xmlns:ns2="537ed34b-e0c6-4670-bc88-e7c78a762782" xmlns:ns3="bbc2fa78-631a-4e4f-a999-b157dbb945d5" targetNamespace="http://schemas.microsoft.com/office/2006/metadata/properties" ma:root="true" ma:fieldsID="e87d576604c7b53ba91150e727e94fa2" ns2:_="" ns3:_="">
    <xsd:import namespace="537ed34b-e0c6-4670-bc88-e7c78a762782"/>
    <xsd:import namespace="bbc2fa78-631a-4e4f-a999-b157dbb945d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7ed34b-e0c6-4670-bc88-e7c78a76278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Bildmarkeringar" ma:readOnly="false" ma:fieldId="{5cf76f15-5ced-4ddc-b409-7134ff3c332f}" ma:taxonomyMulti="true" ma:sspId="fc74e3eb-6a54-4341-90d3-fded52e065c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c2fa78-631a-4e4f-a999-b157dbb945d5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3d1bd4e6-fa9f-4219-98ae-07ed50c10e05}" ma:internalName="TaxCatchAll" ma:showField="CatchAllData" ma:web="bbc2fa78-631a-4e4f-a999-b157dbb945d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bc2fa78-631a-4e4f-a999-b157dbb945d5" xsi:nil="true"/>
    <lcf76f155ced4ddcb4097134ff3c332f xmlns="537ed34b-e0c6-4670-bc88-e7c78a762782">
      <Terms xmlns="http://schemas.microsoft.com/office/infopath/2007/PartnerControls"/>
    </lcf76f155ced4ddcb4097134ff3c332f>
    <SharedWithUsers xmlns="bbc2fa78-631a-4e4f-a999-b157dbb945d5">
      <UserInfo>
        <DisplayName>Annika Bjelkevik</DisplayName>
        <AccountId>12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5111F336-E47D-44AE-9F08-E0EBCF87A6D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9A93E20-2616-460F-A0E8-3AA9A361FE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37ed34b-e0c6-4670-bc88-e7c78a762782"/>
    <ds:schemaRef ds:uri="bbc2fa78-631a-4e4f-a999-b157dbb945d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994CD45-72E2-4ED5-8050-9FA5ABC30684}">
  <ds:schemaRefs>
    <ds:schemaRef ds:uri="http://purl.org/dc/elements/1.1/"/>
    <ds:schemaRef ds:uri="http://schemas.microsoft.com/office/2006/documentManagement/types"/>
    <ds:schemaRef ds:uri="bbc2fa78-631a-4e4f-a999-b157dbb945d5"/>
    <ds:schemaRef ds:uri="http://www.w3.org/XML/1998/namespace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537ed34b-e0c6-4670-bc88-e7c78a762782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75</Words>
  <Application>Microsoft Office PowerPoint</Application>
  <PresentationFormat>Bredbild</PresentationFormat>
  <Paragraphs>6</Paragraphs>
  <Slides>10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5" baseType="lpstr">
      <vt:lpstr>Aptos</vt:lpstr>
      <vt:lpstr>Arial</vt:lpstr>
      <vt:lpstr>Arial Narrow</vt:lpstr>
      <vt:lpstr>Calibri</vt:lpstr>
      <vt:lpstr>Office-tema</vt:lpstr>
      <vt:lpstr>ICOLD TC L - information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Website https://www.icold-cigb.org/   LinkedIn https://www.linkedin.com/company/international-commission-on-large-dams-tailings-committee  YouTube https://www.youtube.com/@icoldtailingscommittee8351</vt:lpstr>
      <vt:lpstr>YouTube-links: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Johanna Byström</dc:creator>
  <cp:lastModifiedBy>Annika Bjelkevik</cp:lastModifiedBy>
  <cp:revision>4</cp:revision>
  <dcterms:created xsi:type="dcterms:W3CDTF">2022-02-18T07:37:10Z</dcterms:created>
  <dcterms:modified xsi:type="dcterms:W3CDTF">2024-06-11T12:02:13Z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0x0101007F392E235AA35E42978B9D6BF003A547</vt:lpwstr>
  </property>
  <property fmtid="{D5CDD505-2E9C-101B-9397-08002B2CF9AE}" pid="3" name="MediaServiceImageTags">
    <vt:lpwstr/>
  </property>
</Properties>
</file>